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31"/>
  </p:handoutMasterIdLst>
  <p:sldIdLst>
    <p:sldId id="256" r:id="rId4"/>
    <p:sldId id="363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26" r:id="rId13"/>
    <p:sldId id="333" r:id="rId14"/>
    <p:sldId id="376" r:id="rId15"/>
    <p:sldId id="335" r:id="rId16"/>
    <p:sldId id="381" r:id="rId17"/>
    <p:sldId id="374" r:id="rId18"/>
    <p:sldId id="382" r:id="rId19"/>
    <p:sldId id="337" r:id="rId20"/>
    <p:sldId id="377" r:id="rId21"/>
    <p:sldId id="336" r:id="rId22"/>
    <p:sldId id="384" r:id="rId23"/>
    <p:sldId id="379" r:id="rId24"/>
    <p:sldId id="380" r:id="rId25"/>
    <p:sldId id="383" r:id="rId26"/>
    <p:sldId id="366" r:id="rId27"/>
    <p:sldId id="385" r:id="rId28"/>
    <p:sldId id="370" r:id="rId29"/>
    <p:sldId id="371" r:id="rId30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1" autoAdjust="0"/>
    <p:restoredTop sz="94660"/>
  </p:normalViewPr>
  <p:slideViewPr>
    <p:cSldViewPr snapToGrid="0">
      <p:cViewPr varScale="1">
        <p:scale>
          <a:sx n="90" d="100"/>
          <a:sy n="90" d="100"/>
        </p:scale>
        <p:origin x="240" y="99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056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1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914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7013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9286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482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9" r:id="rId3"/>
    <p:sldLayoutId id="2147483761" r:id="rId4"/>
    <p:sldLayoutId id="2147483762" r:id="rId5"/>
    <p:sldLayoutId id="2147483763" r:id="rId6"/>
    <p:sldLayoutId id="2147483766" r:id="rId7"/>
    <p:sldLayoutId id="2147483768" r:id="rId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125" y="336118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F0BBC1-A9C6-4A87-855B-8689719EA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8957"/>
            <a:ext cx="1027602" cy="3542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18977" y="629036"/>
            <a:ext cx="6686698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Lane Detection Using </a:t>
            </a:r>
            <a:r>
              <a:rPr lang="en-US" altLang="ko-KR" sz="4000" b="1" dirty="0" err="1">
                <a:solidFill>
                  <a:schemeClr val="bg1"/>
                </a:solidFill>
                <a:cs typeface="Arial" pitchFamily="34" charset="0"/>
              </a:rPr>
              <a:t>OpenCV</a:t>
            </a:r>
            <a:endParaRPr lang="en-US" altLang="ko-KR" sz="40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Semester project</a:t>
            </a:r>
            <a:endParaRPr lang="ko-KR" altLang="en-US" sz="35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18977" y="5183211"/>
            <a:ext cx="5200650" cy="14157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600" b="1" u="sng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Group Members</a:t>
            </a:r>
          </a:p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Abdul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Basit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193227</a:t>
            </a:r>
          </a:p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Muhammad Abdullah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Kazmi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188990</a:t>
            </a:r>
          </a:p>
          <a:p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Raeed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Asif 199323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847907" y="2839121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The Approach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679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FB393F-ABD3-4A7D-8382-AF347E478E7B}"/>
              </a:ext>
            </a:extLst>
          </p:cNvPr>
          <p:cNvSpPr txBox="1"/>
          <p:nvPr/>
        </p:nvSpPr>
        <p:spPr>
          <a:xfrm>
            <a:off x="1310254" y="2369712"/>
            <a:ext cx="46122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Convert images to grayscale using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OpenCV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cs typeface="Arial" pitchFamily="34" charset="0"/>
            </a:endParaRPr>
          </a:p>
          <a:p>
            <a:pPr lvl="1"/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gray_image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= cv2.cvtColor(image, cv2.COLOR_BGR2GRAY)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F1E0CE-93C9-47B4-992E-2B88D78DFE7A}"/>
              </a:ext>
            </a:extLst>
          </p:cNvPr>
          <p:cNvSpPr txBox="1">
            <a:spLocks/>
          </p:cNvSpPr>
          <p:nvPr/>
        </p:nvSpPr>
        <p:spPr>
          <a:xfrm>
            <a:off x="6096000" y="206691"/>
            <a:ext cx="5393427" cy="17522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The Approach</a:t>
            </a:r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4E2166-07C3-40E4-865A-B84973C4D6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E2E544-CBAB-4131-A323-A45470337F22}"/>
              </a:ext>
            </a:extLst>
          </p:cNvPr>
          <p:cNvGrpSpPr/>
          <p:nvPr/>
        </p:nvGrpSpPr>
        <p:grpSpPr>
          <a:xfrm>
            <a:off x="8317149" y="1752616"/>
            <a:ext cx="3205576" cy="5105385"/>
            <a:chOff x="8317149" y="1752616"/>
            <a:chExt cx="3205576" cy="510538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08CE27-58F1-4421-838E-21088E66BC98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DED767-5BC4-446A-B8DF-0C1BFD3F47C6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C032A3-77BC-4F19-9BC9-0CBF46F0ABDE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F89257-34A4-4A29-8F51-B7CA1C42258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A99BE3-E43D-4B4E-8F20-953CDDEAD264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751253-36A2-4625-BA27-4C6EBDEE627D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A23305-9D33-4FCD-A7CF-688F59C3C824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DA5628-8735-4E85-980C-093835A717E5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D5626E-06A4-4BB2-9CB0-937CF8E6F6C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AB5F03-6A11-4767-AD16-E4F999D576D0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AD990DD-E1D9-4F5E-ABFF-87B23D0669F6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59B0F52-F70A-46CF-8E48-8972B3F27C26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0157F0-9480-4753-BD7F-2CFEE8276DF7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6EAB684-6D81-4813-BEC1-DC6617165660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14244C1-0360-4B35-87E7-B575762441A7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F9A0E55-7826-475A-B18F-2AEA43F6145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A4346B5-F365-4DF3-9D5F-45FFAF3956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610D78-F3DB-4C7A-A3FE-B7E941E7E19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22ECF1D-98B4-40C2-82F4-996A27DDDFD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149687-B31B-4962-969C-7E2724D793E1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9B438C-84D2-49FD-8DA5-A791E7415B57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CBFA0A-7779-49AE-AABD-0CBC0B95A849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8C00CC-2DB5-41C7-9C01-1A5AA31AEFF9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905853-5CC7-4A82-AEF2-7D7FE9B6AD38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1D624B-958F-4A2F-A86E-3BA146052051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9E70A-55EE-41DA-82F2-923101E0456E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0F30FD-F4D3-45D5-AF72-35602DEB4ECD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94F277-B7E4-4EBB-B0E0-19BE54B691E2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9237F6-B5C1-42DF-9FF1-E6DD3CA20992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9C2185-0927-4A01-92E6-B53CED5E2318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2"/>
          </p:nvPr>
        </p:nvSpPr>
        <p:spPr/>
      </p:sp>
      <p:pic>
        <p:nvPicPr>
          <p:cNvPr id="4098" name="Picture 2" descr="https://cdn-images-1.medium.com/max/1000/1*pE_T4oFc0M2MHartnNnCF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6" y="0"/>
            <a:ext cx="12196236" cy="686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55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FB393F-ABD3-4A7D-8382-AF347E478E7B}"/>
              </a:ext>
            </a:extLst>
          </p:cNvPr>
          <p:cNvSpPr txBox="1"/>
          <p:nvPr/>
        </p:nvSpPr>
        <p:spPr>
          <a:xfrm>
            <a:off x="1338001" y="2003974"/>
            <a:ext cx="4612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Gaussian Blur filter suppress noise in our canny edge detection by averaging out pixel in the neighborhood.</a:t>
            </a:r>
          </a:p>
          <a:p>
            <a:endParaRPr lang="en-US" altLang="ko-KR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F1E0CE-93C9-47B4-992E-2B88D78DFE7A}"/>
              </a:ext>
            </a:extLst>
          </p:cNvPr>
          <p:cNvSpPr txBox="1">
            <a:spLocks/>
          </p:cNvSpPr>
          <p:nvPr/>
        </p:nvSpPr>
        <p:spPr>
          <a:xfrm>
            <a:off x="6096000" y="206691"/>
            <a:ext cx="5393427" cy="17522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sz="3600" dirty="0" err="1">
                <a:solidFill>
                  <a:schemeClr val="bg1"/>
                </a:solidFill>
                <a:latin typeface="+mj-lt"/>
              </a:rPr>
              <a:t>Guassian</a:t>
            </a:r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 Blur</a:t>
            </a:r>
          </a:p>
        </p:txBody>
      </p:sp>
    </p:spTree>
    <p:extLst>
      <p:ext uri="{BB962C8B-B14F-4D97-AF65-F5344CB8AC3E}">
        <p14:creationId xmlns:p14="http://schemas.microsoft.com/office/powerpoint/2010/main" val="4286800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4E2166-07C3-40E4-865A-B84973C4D6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E2E544-CBAB-4131-A323-A45470337F22}"/>
              </a:ext>
            </a:extLst>
          </p:cNvPr>
          <p:cNvGrpSpPr/>
          <p:nvPr/>
        </p:nvGrpSpPr>
        <p:grpSpPr>
          <a:xfrm>
            <a:off x="8317149" y="1752616"/>
            <a:ext cx="3205576" cy="5105385"/>
            <a:chOff x="8317149" y="1752616"/>
            <a:chExt cx="3205576" cy="510538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08CE27-58F1-4421-838E-21088E66BC98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DED767-5BC4-446A-B8DF-0C1BFD3F47C6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C032A3-77BC-4F19-9BC9-0CBF46F0ABDE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F89257-34A4-4A29-8F51-B7CA1C42258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A99BE3-E43D-4B4E-8F20-953CDDEAD264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751253-36A2-4625-BA27-4C6EBDEE627D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A23305-9D33-4FCD-A7CF-688F59C3C824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DA5628-8735-4E85-980C-093835A717E5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D5626E-06A4-4BB2-9CB0-937CF8E6F6C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AB5F03-6A11-4767-AD16-E4F999D576D0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AD990DD-E1D9-4F5E-ABFF-87B23D0669F6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59B0F52-F70A-46CF-8E48-8972B3F27C26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0157F0-9480-4753-BD7F-2CFEE8276DF7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6EAB684-6D81-4813-BEC1-DC6617165660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14244C1-0360-4B35-87E7-B575762441A7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F9A0E55-7826-475A-B18F-2AEA43F6145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A4346B5-F365-4DF3-9D5F-45FFAF3956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610D78-F3DB-4C7A-A3FE-B7E941E7E19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22ECF1D-98B4-40C2-82F4-996A27DDDFD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149687-B31B-4962-969C-7E2724D793E1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9B438C-84D2-49FD-8DA5-A791E7415B57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CBFA0A-7779-49AE-AABD-0CBC0B95A849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8C00CC-2DB5-41C7-9C01-1A5AA31AEFF9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905853-5CC7-4A82-AEF2-7D7FE9B6AD38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1D624B-958F-4A2F-A86E-3BA146052051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9E70A-55EE-41DA-82F2-923101E0456E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0F30FD-F4D3-45D5-AF72-35602DEB4ECD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94F277-B7E4-4EBB-B0E0-19BE54B691E2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9237F6-B5C1-42DF-9FF1-E6DD3CA20992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9C2185-0927-4A01-92E6-B53CED5E2318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idx="12"/>
          </p:nvPr>
        </p:nvSpPr>
        <p:spPr/>
      </p:sp>
      <p:pic>
        <p:nvPicPr>
          <p:cNvPr id="10244" name="Picture 4" descr="Image result for gaussian blur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177" y="-1"/>
            <a:ext cx="8407375" cy="679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48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FB393F-ABD3-4A7D-8382-AF347E478E7B}"/>
              </a:ext>
            </a:extLst>
          </p:cNvPr>
          <p:cNvSpPr txBox="1"/>
          <p:nvPr/>
        </p:nvSpPr>
        <p:spPr>
          <a:xfrm>
            <a:off x="1310254" y="2369712"/>
            <a:ext cx="4612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Lane lines are usually yellow or white. We used HSV as yellow lines on road can be difficult to isolate in RGB space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F1E0CE-93C9-47B4-992E-2B88D78DFE7A}"/>
              </a:ext>
            </a:extLst>
          </p:cNvPr>
          <p:cNvSpPr txBox="1">
            <a:spLocks/>
          </p:cNvSpPr>
          <p:nvPr/>
        </p:nvSpPr>
        <p:spPr>
          <a:xfrm>
            <a:off x="6096000" y="206691"/>
            <a:ext cx="5393427" cy="17522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Hue Value Saturation</a:t>
            </a:r>
          </a:p>
        </p:txBody>
      </p:sp>
    </p:spTree>
    <p:extLst>
      <p:ext uri="{BB962C8B-B14F-4D97-AF65-F5344CB8AC3E}">
        <p14:creationId xmlns:p14="http://schemas.microsoft.com/office/powerpoint/2010/main" val="1512600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4E2166-07C3-40E4-865A-B84973C4D6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E2E544-CBAB-4131-A323-A45470337F22}"/>
              </a:ext>
            </a:extLst>
          </p:cNvPr>
          <p:cNvGrpSpPr/>
          <p:nvPr/>
        </p:nvGrpSpPr>
        <p:grpSpPr>
          <a:xfrm>
            <a:off x="8317149" y="1752616"/>
            <a:ext cx="3205576" cy="5105385"/>
            <a:chOff x="8317149" y="1752616"/>
            <a:chExt cx="3205576" cy="510538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08CE27-58F1-4421-838E-21088E66BC98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DED767-5BC4-446A-B8DF-0C1BFD3F47C6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C032A3-77BC-4F19-9BC9-0CBF46F0ABDE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F89257-34A4-4A29-8F51-B7CA1C42258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A99BE3-E43D-4B4E-8F20-953CDDEAD264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751253-36A2-4625-BA27-4C6EBDEE627D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A23305-9D33-4FCD-A7CF-688F59C3C824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DA5628-8735-4E85-980C-093835A717E5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D5626E-06A4-4BB2-9CB0-937CF8E6F6C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AB5F03-6A11-4767-AD16-E4F999D576D0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AD990DD-E1D9-4F5E-ABFF-87B23D0669F6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59B0F52-F70A-46CF-8E48-8972B3F27C26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0157F0-9480-4753-BD7F-2CFEE8276DF7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6EAB684-6D81-4813-BEC1-DC6617165660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14244C1-0360-4B35-87E7-B575762441A7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F9A0E55-7826-475A-B18F-2AEA43F6145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A4346B5-F365-4DF3-9D5F-45FFAF3956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610D78-F3DB-4C7A-A3FE-B7E941E7E19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22ECF1D-98B4-40C2-82F4-996A27DDDFD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149687-B31B-4962-969C-7E2724D793E1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9B438C-84D2-49FD-8DA5-A791E7415B57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CBFA0A-7779-49AE-AABD-0CBC0B95A849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8C00CC-2DB5-41C7-9C01-1A5AA31AEFF9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905853-5CC7-4A82-AEF2-7D7FE9B6AD38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1D624B-958F-4A2F-A86E-3BA146052051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9E70A-55EE-41DA-82F2-923101E0456E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0F30FD-F4D3-45D5-AF72-35602DEB4ECD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94F277-B7E4-4EBB-B0E0-19BE54B691E2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9237F6-B5C1-42DF-9FF1-E6DD3CA20992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9C2185-0927-4A01-92E6-B53CED5E2318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2"/>
          </p:nvPr>
        </p:nvSpPr>
        <p:spPr/>
      </p:sp>
      <p:pic>
        <p:nvPicPr>
          <p:cNvPr id="11266" name="Picture 2" descr="Image result for HSV and 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718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FB393F-ABD3-4A7D-8382-AF347E478E7B}"/>
              </a:ext>
            </a:extLst>
          </p:cNvPr>
          <p:cNvSpPr txBox="1"/>
          <p:nvPr/>
        </p:nvSpPr>
        <p:spPr>
          <a:xfrm>
            <a:off x="887896" y="1770143"/>
            <a:ext cx="54996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Our lane detections focuses on what’s there in front of our car  by region of interest(ROI).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bg1"/>
              </a:solidFill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Everything outside ROI will be set to black.</a:t>
            </a:r>
          </a:p>
          <a:p>
            <a:endParaRPr lang="en-US" altLang="ko-KR" sz="2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F1E0CE-93C9-47B4-992E-2B88D78DFE7A}"/>
              </a:ext>
            </a:extLst>
          </p:cNvPr>
          <p:cNvSpPr txBox="1">
            <a:spLocks/>
          </p:cNvSpPr>
          <p:nvPr/>
        </p:nvSpPr>
        <p:spPr>
          <a:xfrm>
            <a:off x="6096000" y="206691"/>
            <a:ext cx="5393427" cy="17522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Region of interest</a:t>
            </a:r>
          </a:p>
        </p:txBody>
      </p:sp>
    </p:spTree>
    <p:extLst>
      <p:ext uri="{BB962C8B-B14F-4D97-AF65-F5344CB8AC3E}">
        <p14:creationId xmlns:p14="http://schemas.microsoft.com/office/powerpoint/2010/main" val="1497897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4E2166-07C3-40E4-865A-B84973C4D6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E2E544-CBAB-4131-A323-A45470337F22}"/>
              </a:ext>
            </a:extLst>
          </p:cNvPr>
          <p:cNvGrpSpPr/>
          <p:nvPr/>
        </p:nvGrpSpPr>
        <p:grpSpPr>
          <a:xfrm>
            <a:off x="8317149" y="1752616"/>
            <a:ext cx="3205576" cy="5105385"/>
            <a:chOff x="8317149" y="1752616"/>
            <a:chExt cx="3205576" cy="510538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08CE27-58F1-4421-838E-21088E66BC98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DED767-5BC4-446A-B8DF-0C1BFD3F47C6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C032A3-77BC-4F19-9BC9-0CBF46F0ABDE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F89257-34A4-4A29-8F51-B7CA1C42258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A99BE3-E43D-4B4E-8F20-953CDDEAD264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751253-36A2-4625-BA27-4C6EBDEE627D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A23305-9D33-4FCD-A7CF-688F59C3C824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DA5628-8735-4E85-980C-093835A717E5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D5626E-06A4-4BB2-9CB0-937CF8E6F6C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AB5F03-6A11-4767-AD16-E4F999D576D0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AD990DD-E1D9-4F5E-ABFF-87B23D0669F6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59B0F52-F70A-46CF-8E48-8972B3F27C26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0157F0-9480-4753-BD7F-2CFEE8276DF7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6EAB684-6D81-4813-BEC1-DC6617165660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14244C1-0360-4B35-87E7-B575762441A7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F9A0E55-7826-475A-B18F-2AEA43F6145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A4346B5-F365-4DF3-9D5F-45FFAF3956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610D78-F3DB-4C7A-A3FE-B7E941E7E19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22ECF1D-98B4-40C2-82F4-996A27DDDFD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149687-B31B-4962-969C-7E2724D793E1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9B438C-84D2-49FD-8DA5-A791E7415B57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CBFA0A-7779-49AE-AABD-0CBC0B95A849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8C00CC-2DB5-41C7-9C01-1A5AA31AEFF9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905853-5CC7-4A82-AEF2-7D7FE9B6AD38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1D624B-958F-4A2F-A86E-3BA146052051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9E70A-55EE-41DA-82F2-923101E0456E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0F30FD-F4D3-45D5-AF72-35602DEB4ECD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94F277-B7E4-4EBB-B0E0-19BE54B691E2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9237F6-B5C1-42DF-9FF1-E6DD3CA20992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9C2185-0927-4A01-92E6-B53CED5E2318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2"/>
          </p:nvPr>
        </p:nvSpPr>
        <p:spPr/>
      </p:sp>
      <p:pic>
        <p:nvPicPr>
          <p:cNvPr id="5122" name="Picture 2" descr="https://cdn-images-1.medium.com/max/1000/1*xFuW23whn9GqmTmsaSrtq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6" y="-1942"/>
            <a:ext cx="12196236" cy="686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487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FB393F-ABD3-4A7D-8382-AF347E478E7B}"/>
              </a:ext>
            </a:extLst>
          </p:cNvPr>
          <p:cNvSpPr txBox="1"/>
          <p:nvPr/>
        </p:nvSpPr>
        <p:spPr>
          <a:xfrm>
            <a:off x="1336758" y="1958958"/>
            <a:ext cx="46122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Canny() parses the pixel values according to their directional derivative(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i.e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gradient)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Supply thresholds for canny() as it computes the gradient.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F1E0CE-93C9-47B4-992E-2B88D78DFE7A}"/>
              </a:ext>
            </a:extLst>
          </p:cNvPr>
          <p:cNvSpPr txBox="1">
            <a:spLocks/>
          </p:cNvSpPr>
          <p:nvPr/>
        </p:nvSpPr>
        <p:spPr>
          <a:xfrm>
            <a:off x="6096000" y="206691"/>
            <a:ext cx="5393427" cy="17522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Canny Edge Detection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383" y="4818146"/>
            <a:ext cx="36576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10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25" name="직사각형 3">
            <a:extLst>
              <a:ext uri="{FF2B5EF4-FFF2-40B4-BE49-F238E27FC236}">
                <a16:creationId xmlns:a16="http://schemas.microsoft.com/office/drawing/2014/main" id="{96CB4540-5E07-4C56-831D-7DFC7C899F05}"/>
              </a:ext>
            </a:extLst>
          </p:cNvPr>
          <p:cNvSpPr/>
          <p:nvPr/>
        </p:nvSpPr>
        <p:spPr>
          <a:xfrm>
            <a:off x="873328" y="711844"/>
            <a:ext cx="35916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lt"/>
              </a:rPr>
              <a:t>Meet Our Team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9BA36E-AC1A-40D4-9DF5-05F97C3BBB90}"/>
              </a:ext>
            </a:extLst>
          </p:cNvPr>
          <p:cNvSpPr/>
          <p:nvPr/>
        </p:nvSpPr>
        <p:spPr>
          <a:xfrm>
            <a:off x="6186490" y="3753732"/>
            <a:ext cx="2286000" cy="1920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B0F51-8F9B-47F8-BC8B-11BFC7BCA68D}"/>
              </a:ext>
            </a:extLst>
          </p:cNvPr>
          <p:cNvSpPr/>
          <p:nvPr/>
        </p:nvSpPr>
        <p:spPr>
          <a:xfrm>
            <a:off x="9178591" y="3753732"/>
            <a:ext cx="2286000" cy="1920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BAE9A07-2F8A-4821-AEC7-0E33A858926E}"/>
              </a:ext>
            </a:extLst>
          </p:cNvPr>
          <p:cNvSpPr/>
          <p:nvPr/>
        </p:nvSpPr>
        <p:spPr>
          <a:xfrm>
            <a:off x="6541550" y="5472443"/>
            <a:ext cx="1575881" cy="37937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5CFC4F-4AC4-409F-9D37-0135455B6EAC}"/>
              </a:ext>
            </a:extLst>
          </p:cNvPr>
          <p:cNvSpPr/>
          <p:nvPr/>
        </p:nvSpPr>
        <p:spPr>
          <a:xfrm>
            <a:off x="9533651" y="5472442"/>
            <a:ext cx="1575881" cy="37937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92BBE0-87A1-45E9-9235-D22E7E97609C}"/>
              </a:ext>
            </a:extLst>
          </p:cNvPr>
          <p:cNvSpPr/>
          <p:nvPr/>
        </p:nvSpPr>
        <p:spPr>
          <a:xfrm>
            <a:off x="6826756" y="5482489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C561D8-433E-4ED7-B139-6212319BD2FF}"/>
              </a:ext>
            </a:extLst>
          </p:cNvPr>
          <p:cNvSpPr/>
          <p:nvPr/>
        </p:nvSpPr>
        <p:spPr>
          <a:xfrm>
            <a:off x="9818857" y="5477465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47D510F4-B09E-4FE9-AC96-F5A0AF88E9E6}"/>
              </a:ext>
            </a:extLst>
          </p:cNvPr>
          <p:cNvSpPr txBox="1">
            <a:spLocks/>
          </p:cNvSpPr>
          <p:nvPr/>
        </p:nvSpPr>
        <p:spPr>
          <a:xfrm>
            <a:off x="6357147" y="3928778"/>
            <a:ext cx="1944687" cy="28733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Abdul </a:t>
            </a:r>
            <a:r>
              <a:rPr lang="en-US" altLang="ko-KR" sz="1600" dirty="0" err="1">
                <a:solidFill>
                  <a:schemeClr val="bg1"/>
                </a:solidFill>
              </a:rPr>
              <a:t>Basit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38" name="Group 45">
            <a:extLst>
              <a:ext uri="{FF2B5EF4-FFF2-40B4-BE49-F238E27FC236}">
                <a16:creationId xmlns:a16="http://schemas.microsoft.com/office/drawing/2014/main" id="{2894B7B9-0ADF-46FD-AA77-5C58D5EE74DF}"/>
              </a:ext>
            </a:extLst>
          </p:cNvPr>
          <p:cNvGrpSpPr/>
          <p:nvPr/>
        </p:nvGrpSpPr>
        <p:grpSpPr>
          <a:xfrm>
            <a:off x="6792341" y="4985468"/>
            <a:ext cx="1074299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39" name="Rounded Rectangle 3">
              <a:extLst>
                <a:ext uri="{FF2B5EF4-FFF2-40B4-BE49-F238E27FC236}">
                  <a16:creationId xmlns:a16="http://schemas.microsoft.com/office/drawing/2014/main" id="{4385172E-3229-4C27-A37B-EA46D760CAA0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D8CD5966-8C25-400C-B44B-A312002B895D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Rounded Rectangle 2">
              <a:extLst>
                <a:ext uri="{FF2B5EF4-FFF2-40B4-BE49-F238E27FC236}">
                  <a16:creationId xmlns:a16="http://schemas.microsoft.com/office/drawing/2014/main" id="{FC35254F-5C3D-4C52-845A-B1E1F13F70E3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2" name="직사각형 83">
            <a:extLst>
              <a:ext uri="{FF2B5EF4-FFF2-40B4-BE49-F238E27FC236}">
                <a16:creationId xmlns:a16="http://schemas.microsoft.com/office/drawing/2014/main" id="{F241D6E5-4B9F-48B5-9CE9-C7EBD56918CA}"/>
              </a:ext>
            </a:extLst>
          </p:cNvPr>
          <p:cNvSpPr/>
          <p:nvPr/>
        </p:nvSpPr>
        <p:spPr>
          <a:xfrm>
            <a:off x="6357382" y="4270934"/>
            <a:ext cx="19442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BSCS-6B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193227</a:t>
            </a: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5C9EB588-57D1-427E-A8DE-D968C10A63D8}"/>
              </a:ext>
            </a:extLst>
          </p:cNvPr>
          <p:cNvSpPr txBox="1">
            <a:spLocks/>
          </p:cNvSpPr>
          <p:nvPr/>
        </p:nvSpPr>
        <p:spPr>
          <a:xfrm>
            <a:off x="9350020" y="3928778"/>
            <a:ext cx="1944687" cy="28733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Muhammad Abdullah </a:t>
            </a:r>
            <a:r>
              <a:rPr lang="en-US" altLang="ko-KR" sz="1600" dirty="0" err="1">
                <a:solidFill>
                  <a:schemeClr val="bg1"/>
                </a:solidFill>
              </a:rPr>
              <a:t>Kazmi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44" name="Group 45">
            <a:extLst>
              <a:ext uri="{FF2B5EF4-FFF2-40B4-BE49-F238E27FC236}">
                <a16:creationId xmlns:a16="http://schemas.microsoft.com/office/drawing/2014/main" id="{892572F6-07F9-4261-B017-82420840A2FF}"/>
              </a:ext>
            </a:extLst>
          </p:cNvPr>
          <p:cNvGrpSpPr/>
          <p:nvPr/>
        </p:nvGrpSpPr>
        <p:grpSpPr>
          <a:xfrm>
            <a:off x="9785214" y="4985468"/>
            <a:ext cx="1074299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45" name="Rounded Rectangle 3">
              <a:extLst>
                <a:ext uri="{FF2B5EF4-FFF2-40B4-BE49-F238E27FC236}">
                  <a16:creationId xmlns:a16="http://schemas.microsoft.com/office/drawing/2014/main" id="{F9C51729-4DAB-4F73-908F-DDA8608669C4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Rounded Rectangle 39">
              <a:extLst>
                <a:ext uri="{FF2B5EF4-FFF2-40B4-BE49-F238E27FC236}">
                  <a16:creationId xmlns:a16="http://schemas.microsoft.com/office/drawing/2014/main" id="{D29F86DB-B708-471E-9E7C-ACA214E73A11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Rounded Rectangle 2">
              <a:extLst>
                <a:ext uri="{FF2B5EF4-FFF2-40B4-BE49-F238E27FC236}">
                  <a16:creationId xmlns:a16="http://schemas.microsoft.com/office/drawing/2014/main" id="{E1939897-A170-4532-8CF7-2E2F15F7AB3A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8" name="직사각형 83">
            <a:extLst>
              <a:ext uri="{FF2B5EF4-FFF2-40B4-BE49-F238E27FC236}">
                <a16:creationId xmlns:a16="http://schemas.microsoft.com/office/drawing/2014/main" id="{FA819A42-D98F-485D-8008-ABDD3DFEEA53}"/>
              </a:ext>
            </a:extLst>
          </p:cNvPr>
          <p:cNvSpPr/>
          <p:nvPr/>
        </p:nvSpPr>
        <p:spPr>
          <a:xfrm>
            <a:off x="9384895" y="4391162"/>
            <a:ext cx="19442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BSCS-6B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188990   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0000"/>
          <a:stretch>
            <a:fillRect/>
          </a:stretch>
        </p:blipFill>
        <p:spPr/>
      </p:pic>
      <p:pic>
        <p:nvPicPr>
          <p:cNvPr id="14" name="Picture Placeholder 13"/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" b="2911"/>
          <a:stretch>
            <a:fillRect/>
          </a:stretch>
        </p:blipFill>
        <p:spPr/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46B0F51-8F9B-47F8-BC8B-11BFC7BCA68D}"/>
              </a:ext>
            </a:extLst>
          </p:cNvPr>
          <p:cNvSpPr/>
          <p:nvPr/>
        </p:nvSpPr>
        <p:spPr>
          <a:xfrm>
            <a:off x="3627437" y="3748708"/>
            <a:ext cx="2286000" cy="1920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33">
            <a:extLst>
              <a:ext uri="{FF2B5EF4-FFF2-40B4-BE49-F238E27FC236}">
                <a16:creationId xmlns:a16="http://schemas.microsoft.com/office/drawing/2014/main" id="{715CFC4F-4AC4-409F-9D37-0135455B6EAC}"/>
              </a:ext>
            </a:extLst>
          </p:cNvPr>
          <p:cNvSpPr/>
          <p:nvPr/>
        </p:nvSpPr>
        <p:spPr>
          <a:xfrm>
            <a:off x="3982497" y="5467418"/>
            <a:ext cx="1575881" cy="37937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</a:t>
            </a:r>
          </a:p>
        </p:txBody>
      </p:sp>
      <p:pic>
        <p:nvPicPr>
          <p:cNvPr id="27" name="Picture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0000"/>
          <a:stretch>
            <a:fillRect/>
          </a:stretch>
        </p:blipFill>
        <p:spPr>
          <a:xfrm>
            <a:off x="3627437" y="1005508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9" name="직사각형 83">
            <a:extLst>
              <a:ext uri="{FF2B5EF4-FFF2-40B4-BE49-F238E27FC236}">
                <a16:creationId xmlns:a16="http://schemas.microsoft.com/office/drawing/2014/main" id="{F241D6E5-4B9F-48B5-9CE9-C7EBD56918CA}"/>
              </a:ext>
            </a:extLst>
          </p:cNvPr>
          <p:cNvSpPr/>
          <p:nvPr/>
        </p:nvSpPr>
        <p:spPr>
          <a:xfrm>
            <a:off x="3798328" y="4272032"/>
            <a:ext cx="19442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BSCS-6B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199323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47D510F4-B09E-4FE9-AC96-F5A0AF88E9E6}"/>
              </a:ext>
            </a:extLst>
          </p:cNvPr>
          <p:cNvSpPr txBox="1">
            <a:spLocks/>
          </p:cNvSpPr>
          <p:nvPr/>
        </p:nvSpPr>
        <p:spPr>
          <a:xfrm>
            <a:off x="3798328" y="3928778"/>
            <a:ext cx="1944687" cy="28733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err="1">
                <a:solidFill>
                  <a:schemeClr val="bg1"/>
                </a:solidFill>
              </a:rPr>
              <a:t>Raeed</a:t>
            </a:r>
            <a:r>
              <a:rPr lang="en-US" altLang="ko-KR" sz="1600" dirty="0">
                <a:solidFill>
                  <a:schemeClr val="bg1"/>
                </a:solidFill>
              </a:rPr>
              <a:t> Asif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51" name="Group 45">
            <a:extLst>
              <a:ext uri="{FF2B5EF4-FFF2-40B4-BE49-F238E27FC236}">
                <a16:creationId xmlns:a16="http://schemas.microsoft.com/office/drawing/2014/main" id="{2894B7B9-0ADF-46FD-AA77-5C58D5EE74DF}"/>
              </a:ext>
            </a:extLst>
          </p:cNvPr>
          <p:cNvGrpSpPr/>
          <p:nvPr/>
        </p:nvGrpSpPr>
        <p:grpSpPr>
          <a:xfrm>
            <a:off x="4233286" y="4985468"/>
            <a:ext cx="1074299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52" name="Rounded Rectangle 3">
              <a:extLst>
                <a:ext uri="{FF2B5EF4-FFF2-40B4-BE49-F238E27FC236}">
                  <a16:creationId xmlns:a16="http://schemas.microsoft.com/office/drawing/2014/main" id="{4385172E-3229-4C27-A37B-EA46D760CAA0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Rounded Rectangle 39">
              <a:extLst>
                <a:ext uri="{FF2B5EF4-FFF2-40B4-BE49-F238E27FC236}">
                  <a16:creationId xmlns:a16="http://schemas.microsoft.com/office/drawing/2014/main" id="{D8CD5966-8C25-400C-B44B-A312002B895D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4" name="Rounded Rectangle 2">
              <a:extLst>
                <a:ext uri="{FF2B5EF4-FFF2-40B4-BE49-F238E27FC236}">
                  <a16:creationId xmlns:a16="http://schemas.microsoft.com/office/drawing/2014/main" id="{FC35254F-5C3D-4C52-845A-B1E1F13F70E3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37" y="1005508"/>
            <a:ext cx="2286000" cy="275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13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4E2166-07C3-40E4-865A-B84973C4D6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E2E544-CBAB-4131-A323-A45470337F22}"/>
              </a:ext>
            </a:extLst>
          </p:cNvPr>
          <p:cNvGrpSpPr/>
          <p:nvPr/>
        </p:nvGrpSpPr>
        <p:grpSpPr>
          <a:xfrm>
            <a:off x="8317149" y="1752616"/>
            <a:ext cx="3205576" cy="5105385"/>
            <a:chOff x="8317149" y="1752616"/>
            <a:chExt cx="3205576" cy="510538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08CE27-58F1-4421-838E-21088E66BC98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DED767-5BC4-446A-B8DF-0C1BFD3F47C6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C032A3-77BC-4F19-9BC9-0CBF46F0ABDE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F89257-34A4-4A29-8F51-B7CA1C42258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A99BE3-E43D-4B4E-8F20-953CDDEAD264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751253-36A2-4625-BA27-4C6EBDEE627D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A23305-9D33-4FCD-A7CF-688F59C3C824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DA5628-8735-4E85-980C-093835A717E5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D5626E-06A4-4BB2-9CB0-937CF8E6F6C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AB5F03-6A11-4767-AD16-E4F999D576D0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AD990DD-E1D9-4F5E-ABFF-87B23D0669F6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59B0F52-F70A-46CF-8E48-8972B3F27C26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0157F0-9480-4753-BD7F-2CFEE8276DF7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6EAB684-6D81-4813-BEC1-DC6617165660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14244C1-0360-4B35-87E7-B575762441A7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F9A0E55-7826-475A-B18F-2AEA43F6145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A4346B5-F365-4DF3-9D5F-45FFAF3956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610D78-F3DB-4C7A-A3FE-B7E941E7E19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22ECF1D-98B4-40C2-82F4-996A27DDDFD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149687-B31B-4962-969C-7E2724D793E1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9B438C-84D2-49FD-8DA5-A791E7415B57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CBFA0A-7779-49AE-AABD-0CBC0B95A849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8C00CC-2DB5-41C7-9C01-1A5AA31AEFF9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905853-5CC7-4A82-AEF2-7D7FE9B6AD38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1D624B-958F-4A2F-A86E-3BA146052051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9E70A-55EE-41DA-82F2-923101E0456E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0F30FD-F4D3-45D5-AF72-35602DEB4ECD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94F277-B7E4-4EBB-B0E0-19BE54B691E2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9237F6-B5C1-42DF-9FF1-E6DD3CA20992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9C2185-0927-4A01-92E6-B53CED5E2318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idx="12"/>
          </p:nvPr>
        </p:nvSpPr>
        <p:spPr/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"/>
            <a:ext cx="12192000" cy="705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36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4E2166-07C3-40E4-865A-B84973C4D6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E2E544-CBAB-4131-A323-A45470337F22}"/>
              </a:ext>
            </a:extLst>
          </p:cNvPr>
          <p:cNvGrpSpPr/>
          <p:nvPr/>
        </p:nvGrpSpPr>
        <p:grpSpPr>
          <a:xfrm>
            <a:off x="8317149" y="1752616"/>
            <a:ext cx="3205576" cy="5105385"/>
            <a:chOff x="8317149" y="1752616"/>
            <a:chExt cx="3205576" cy="510538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08CE27-58F1-4421-838E-21088E66BC98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DED767-5BC4-446A-B8DF-0C1BFD3F47C6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C032A3-77BC-4F19-9BC9-0CBF46F0ABDE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F89257-34A4-4A29-8F51-B7CA1C42258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A99BE3-E43D-4B4E-8F20-953CDDEAD264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751253-36A2-4625-BA27-4C6EBDEE627D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A23305-9D33-4FCD-A7CF-688F59C3C824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DA5628-8735-4E85-980C-093835A717E5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D5626E-06A4-4BB2-9CB0-937CF8E6F6C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AB5F03-6A11-4767-AD16-E4F999D576D0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AD990DD-E1D9-4F5E-ABFF-87B23D0669F6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59B0F52-F70A-46CF-8E48-8972B3F27C26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0157F0-9480-4753-BD7F-2CFEE8276DF7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6EAB684-6D81-4813-BEC1-DC6617165660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14244C1-0360-4B35-87E7-B575762441A7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F9A0E55-7826-475A-B18F-2AEA43F6145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A4346B5-F365-4DF3-9D5F-45FFAF3956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610D78-F3DB-4C7A-A3FE-B7E941E7E19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22ECF1D-98B4-40C2-82F4-996A27DDDFD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149687-B31B-4962-969C-7E2724D793E1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9B438C-84D2-49FD-8DA5-A791E7415B57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CBFA0A-7779-49AE-AABD-0CBC0B95A849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8C00CC-2DB5-41C7-9C01-1A5AA31AEFF9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905853-5CC7-4A82-AEF2-7D7FE9B6AD38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1D624B-958F-4A2F-A86E-3BA146052051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9E70A-55EE-41DA-82F2-923101E0456E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0F30FD-F4D3-45D5-AF72-35602DEB4ECD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94F277-B7E4-4EBB-B0E0-19BE54B691E2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9237F6-B5C1-42DF-9FF1-E6DD3CA20992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9C2185-0927-4A01-92E6-B53CED5E2318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194" name="Picture 2" descr="https://cdn-images-1.medium.com/max/1000/1*z7tH-OO5HNG01-cAVdvDww.jpeg"/>
          <p:cNvPicPr>
            <a:picLocks noGrp="1" noChangeAspect="1" noChangeArrowheads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58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FB393F-ABD3-4A7D-8382-AF347E478E7B}"/>
              </a:ext>
            </a:extLst>
          </p:cNvPr>
          <p:cNvSpPr txBox="1"/>
          <p:nvPr/>
        </p:nvSpPr>
        <p:spPr>
          <a:xfrm>
            <a:off x="887896" y="1449301"/>
            <a:ext cx="54996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Pixels are considered points in XY plane.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bg1"/>
              </a:solidFill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bg1"/>
                </a:solidFill>
                <a:cs typeface="Arial" pitchFamily="34" charset="0"/>
              </a:rPr>
              <a:t>Hough_lines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() transform these points to lines.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bg1"/>
              </a:solidFill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When these lines intersect, these are point of intersection in </a:t>
            </a:r>
            <a:r>
              <a:rPr lang="en-US" altLang="ko-KR" sz="2800" dirty="0" err="1">
                <a:solidFill>
                  <a:schemeClr val="bg1"/>
                </a:solidFill>
                <a:cs typeface="Arial" pitchFamily="34" charset="0"/>
              </a:rPr>
              <a:t>hough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 space.</a:t>
            </a:r>
          </a:p>
          <a:p>
            <a:endParaRPr lang="en-US" altLang="ko-KR" sz="2800" dirty="0">
              <a:solidFill>
                <a:schemeClr val="bg1"/>
              </a:solidFill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Everything outside ROI will be set to black.</a:t>
            </a:r>
          </a:p>
          <a:p>
            <a:endParaRPr lang="en-US" altLang="ko-KR" sz="2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F1E0CE-93C9-47B4-992E-2B88D78DFE7A}"/>
              </a:ext>
            </a:extLst>
          </p:cNvPr>
          <p:cNvSpPr txBox="1">
            <a:spLocks/>
          </p:cNvSpPr>
          <p:nvPr/>
        </p:nvSpPr>
        <p:spPr>
          <a:xfrm>
            <a:off x="6096000" y="206691"/>
            <a:ext cx="5393427" cy="17522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Hough Space</a:t>
            </a:r>
          </a:p>
        </p:txBody>
      </p:sp>
    </p:spTree>
    <p:extLst>
      <p:ext uri="{BB962C8B-B14F-4D97-AF65-F5344CB8AC3E}">
        <p14:creationId xmlns:p14="http://schemas.microsoft.com/office/powerpoint/2010/main" val="1829976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4E2166-07C3-40E4-865A-B84973C4D6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E2E544-CBAB-4131-A323-A45470337F22}"/>
              </a:ext>
            </a:extLst>
          </p:cNvPr>
          <p:cNvGrpSpPr/>
          <p:nvPr/>
        </p:nvGrpSpPr>
        <p:grpSpPr>
          <a:xfrm>
            <a:off x="8317149" y="1752616"/>
            <a:ext cx="3205576" cy="5105385"/>
            <a:chOff x="8317149" y="1752616"/>
            <a:chExt cx="3205576" cy="510538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08CE27-58F1-4421-838E-21088E66BC98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DED767-5BC4-446A-B8DF-0C1BFD3F47C6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C032A3-77BC-4F19-9BC9-0CBF46F0ABDE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F89257-34A4-4A29-8F51-B7CA1C42258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A99BE3-E43D-4B4E-8F20-953CDDEAD264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751253-36A2-4625-BA27-4C6EBDEE627D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A23305-9D33-4FCD-A7CF-688F59C3C824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DA5628-8735-4E85-980C-093835A717E5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D5626E-06A4-4BB2-9CB0-937CF8E6F6C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AB5F03-6A11-4767-AD16-E4F999D576D0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AD990DD-E1D9-4F5E-ABFF-87B23D0669F6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59B0F52-F70A-46CF-8E48-8972B3F27C26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0157F0-9480-4753-BD7F-2CFEE8276DF7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6EAB684-6D81-4813-BEC1-DC6617165660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14244C1-0360-4B35-87E7-B575762441A7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F9A0E55-7826-475A-B18F-2AEA43F6145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A4346B5-F365-4DF3-9D5F-45FFAF3956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610D78-F3DB-4C7A-A3FE-B7E941E7E19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22ECF1D-98B4-40C2-82F4-996A27DDDFD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149687-B31B-4962-969C-7E2724D793E1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9B438C-84D2-49FD-8DA5-A791E7415B57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CBFA0A-7779-49AE-AABD-0CBC0B95A849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8C00CC-2DB5-41C7-9C01-1A5AA31AEFF9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905853-5CC7-4A82-AEF2-7D7FE9B6AD38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1D624B-958F-4A2F-A86E-3BA146052051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9E70A-55EE-41DA-82F2-923101E0456E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0F30FD-F4D3-45D5-AF72-35602DEB4ECD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94F277-B7E4-4EBB-B0E0-19BE54B691E2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9237F6-B5C1-42DF-9FF1-E6DD3CA20992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9C2185-0927-4A01-92E6-B53CED5E2318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2"/>
          </p:nvPr>
        </p:nvSpPr>
        <p:spPr/>
      </p:sp>
      <p:pic>
        <p:nvPicPr>
          <p:cNvPr id="13314" name="Picture 2" descr="https://cdn-images-1.medium.com/max/1000/1*bLfDKkB56egsXv_-F_nIJQ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6" y="-1942"/>
            <a:ext cx="12196236" cy="686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488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Technical Diagram of Solution</a:t>
            </a:r>
          </a:p>
        </p:txBody>
      </p:sp>
      <p:grpSp>
        <p:nvGrpSpPr>
          <p:cNvPr id="43" name="그룹 28">
            <a:extLst>
              <a:ext uri="{FF2B5EF4-FFF2-40B4-BE49-F238E27FC236}">
                <a16:creationId xmlns:a16="http://schemas.microsoft.com/office/drawing/2014/main" id="{37121E49-502D-465E-B544-7B4466E8CAF8}"/>
              </a:ext>
            </a:extLst>
          </p:cNvPr>
          <p:cNvGrpSpPr/>
          <p:nvPr/>
        </p:nvGrpSpPr>
        <p:grpSpPr>
          <a:xfrm>
            <a:off x="1167602" y="3414558"/>
            <a:ext cx="1923380" cy="1010203"/>
            <a:chOff x="721754" y="3414556"/>
            <a:chExt cx="1923380" cy="1010203"/>
          </a:xfrm>
        </p:grpSpPr>
        <p:sp>
          <p:nvSpPr>
            <p:cNvPr id="44" name="Oval 26">
              <a:extLst>
                <a:ext uri="{FF2B5EF4-FFF2-40B4-BE49-F238E27FC236}">
                  <a16:creationId xmlns:a16="http://schemas.microsoft.com/office/drawing/2014/main" id="{4C95BF9D-0313-466A-9E32-9E1E241AB664}"/>
                </a:ext>
              </a:extLst>
            </p:cNvPr>
            <p:cNvSpPr/>
            <p:nvPr/>
          </p:nvSpPr>
          <p:spPr>
            <a:xfrm>
              <a:off x="721754" y="3414556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4FD7F50-EF99-4B97-8B5B-92E282B796AF}"/>
                </a:ext>
              </a:extLst>
            </p:cNvPr>
            <p:cNvSpPr/>
            <p:nvPr/>
          </p:nvSpPr>
          <p:spPr>
            <a:xfrm>
              <a:off x="804223" y="3577657"/>
              <a:ext cx="684000" cy="6840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그룹 29">
            <a:extLst>
              <a:ext uri="{FF2B5EF4-FFF2-40B4-BE49-F238E27FC236}">
                <a16:creationId xmlns:a16="http://schemas.microsoft.com/office/drawing/2014/main" id="{37FB55E5-0965-4130-ABEF-235F31B4A9D4}"/>
              </a:ext>
            </a:extLst>
          </p:cNvPr>
          <p:cNvGrpSpPr/>
          <p:nvPr/>
        </p:nvGrpSpPr>
        <p:grpSpPr>
          <a:xfrm>
            <a:off x="3151802" y="3414558"/>
            <a:ext cx="1923380" cy="1010203"/>
            <a:chOff x="2654071" y="3402360"/>
            <a:chExt cx="1923380" cy="1010203"/>
          </a:xfrm>
        </p:grpSpPr>
        <p:sp>
          <p:nvSpPr>
            <p:cNvPr id="47" name="Oval 26">
              <a:extLst>
                <a:ext uri="{FF2B5EF4-FFF2-40B4-BE49-F238E27FC236}">
                  <a16:creationId xmlns:a16="http://schemas.microsoft.com/office/drawing/2014/main" id="{7401B149-7644-4E35-AA57-DE30B1058329}"/>
                </a:ext>
              </a:extLst>
            </p:cNvPr>
            <p:cNvSpPr/>
            <p:nvPr/>
          </p:nvSpPr>
          <p:spPr>
            <a:xfrm>
              <a:off x="2654071" y="3402360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F0BC5B7-D13D-4176-8DCD-85277E2D762C}"/>
                </a:ext>
              </a:extLst>
            </p:cNvPr>
            <p:cNvSpPr/>
            <p:nvPr/>
          </p:nvSpPr>
          <p:spPr>
            <a:xfrm>
              <a:off x="2723267" y="3565461"/>
              <a:ext cx="684000" cy="68400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그룹 31">
            <a:extLst>
              <a:ext uri="{FF2B5EF4-FFF2-40B4-BE49-F238E27FC236}">
                <a16:creationId xmlns:a16="http://schemas.microsoft.com/office/drawing/2014/main" id="{6A268A89-30BF-45D0-AB91-625D61693BFF}"/>
              </a:ext>
            </a:extLst>
          </p:cNvPr>
          <p:cNvGrpSpPr/>
          <p:nvPr/>
        </p:nvGrpSpPr>
        <p:grpSpPr>
          <a:xfrm>
            <a:off x="5136002" y="3414558"/>
            <a:ext cx="1923380" cy="1010203"/>
            <a:chOff x="4586388" y="3390164"/>
            <a:chExt cx="1923380" cy="1010203"/>
          </a:xfrm>
        </p:grpSpPr>
        <p:sp>
          <p:nvSpPr>
            <p:cNvPr id="50" name="Oval 26">
              <a:extLst>
                <a:ext uri="{FF2B5EF4-FFF2-40B4-BE49-F238E27FC236}">
                  <a16:creationId xmlns:a16="http://schemas.microsoft.com/office/drawing/2014/main" id="{05DEC28E-E86F-4200-A0A2-2A9FE37202B5}"/>
                </a:ext>
              </a:extLst>
            </p:cNvPr>
            <p:cNvSpPr/>
            <p:nvPr/>
          </p:nvSpPr>
          <p:spPr>
            <a:xfrm>
              <a:off x="4586388" y="3390164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FC9A5D9-11F1-4BE4-A805-6B20275AD423}"/>
                </a:ext>
              </a:extLst>
            </p:cNvPr>
            <p:cNvSpPr/>
            <p:nvPr/>
          </p:nvSpPr>
          <p:spPr>
            <a:xfrm>
              <a:off x="4655584" y="3553265"/>
              <a:ext cx="684000" cy="6840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2" name="그룹 32">
            <a:extLst>
              <a:ext uri="{FF2B5EF4-FFF2-40B4-BE49-F238E27FC236}">
                <a16:creationId xmlns:a16="http://schemas.microsoft.com/office/drawing/2014/main" id="{42E597FD-03E6-4B77-8C47-4E5AE28383F3}"/>
              </a:ext>
            </a:extLst>
          </p:cNvPr>
          <p:cNvGrpSpPr/>
          <p:nvPr/>
        </p:nvGrpSpPr>
        <p:grpSpPr>
          <a:xfrm>
            <a:off x="7120201" y="3414558"/>
            <a:ext cx="1923380" cy="1010203"/>
            <a:chOff x="6518705" y="3377968"/>
            <a:chExt cx="1923380" cy="1010203"/>
          </a:xfrm>
        </p:grpSpPr>
        <p:sp>
          <p:nvSpPr>
            <p:cNvPr id="53" name="Oval 26">
              <a:extLst>
                <a:ext uri="{FF2B5EF4-FFF2-40B4-BE49-F238E27FC236}">
                  <a16:creationId xmlns:a16="http://schemas.microsoft.com/office/drawing/2014/main" id="{70584F16-AF7C-4EE2-B479-0A4EC949B74B}"/>
                </a:ext>
              </a:extLst>
            </p:cNvPr>
            <p:cNvSpPr/>
            <p:nvPr/>
          </p:nvSpPr>
          <p:spPr>
            <a:xfrm>
              <a:off x="6518705" y="3377968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6205940-A500-4A6E-B4C4-9897FDD2BF66}"/>
                </a:ext>
              </a:extLst>
            </p:cNvPr>
            <p:cNvSpPr/>
            <p:nvPr/>
          </p:nvSpPr>
          <p:spPr>
            <a:xfrm>
              <a:off x="6587901" y="3541069"/>
              <a:ext cx="684000" cy="68400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1" name="그룹 37">
            <a:extLst>
              <a:ext uri="{FF2B5EF4-FFF2-40B4-BE49-F238E27FC236}">
                <a16:creationId xmlns:a16="http://schemas.microsoft.com/office/drawing/2014/main" id="{A7B0712F-586A-4EC0-A4AA-9AE5ADCF2574}"/>
              </a:ext>
            </a:extLst>
          </p:cNvPr>
          <p:cNvGrpSpPr/>
          <p:nvPr/>
        </p:nvGrpSpPr>
        <p:grpSpPr>
          <a:xfrm>
            <a:off x="9104400" y="3414558"/>
            <a:ext cx="1923380" cy="1010203"/>
            <a:chOff x="4586388" y="3390164"/>
            <a:chExt cx="1923380" cy="1010203"/>
          </a:xfrm>
        </p:grpSpPr>
        <p:sp>
          <p:nvSpPr>
            <p:cNvPr id="72" name="Oval 26">
              <a:extLst>
                <a:ext uri="{FF2B5EF4-FFF2-40B4-BE49-F238E27FC236}">
                  <a16:creationId xmlns:a16="http://schemas.microsoft.com/office/drawing/2014/main" id="{0D9CCDCB-3EE8-4C9D-9264-1F442F8A8C45}"/>
                </a:ext>
              </a:extLst>
            </p:cNvPr>
            <p:cNvSpPr/>
            <p:nvPr/>
          </p:nvSpPr>
          <p:spPr>
            <a:xfrm>
              <a:off x="4586388" y="3390164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Oval 9">
              <a:extLst>
                <a:ext uri="{FF2B5EF4-FFF2-40B4-BE49-F238E27FC236}">
                  <a16:creationId xmlns:a16="http://schemas.microsoft.com/office/drawing/2014/main" id="{9C847472-CAAA-4275-86A9-04BA881B6704}"/>
                </a:ext>
              </a:extLst>
            </p:cNvPr>
            <p:cNvSpPr/>
            <p:nvPr/>
          </p:nvSpPr>
          <p:spPr>
            <a:xfrm>
              <a:off x="4655584" y="3553265"/>
              <a:ext cx="684000" cy="684000"/>
            </a:xfrm>
            <a:prstGeom prst="ellipse">
              <a:avLst/>
            </a:prstGeom>
            <a:solidFill>
              <a:schemeClr val="accent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8" name="Rectangle 30">
            <a:extLst>
              <a:ext uri="{FF2B5EF4-FFF2-40B4-BE49-F238E27FC236}">
                <a16:creationId xmlns:a16="http://schemas.microsoft.com/office/drawing/2014/main" id="{39F0284D-8F5F-4535-9BF8-53D349DBEEE4}"/>
              </a:ext>
            </a:extLst>
          </p:cNvPr>
          <p:cNvSpPr/>
          <p:nvPr/>
        </p:nvSpPr>
        <p:spPr>
          <a:xfrm>
            <a:off x="3424079" y="3766760"/>
            <a:ext cx="282045" cy="28122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79" name="Frame 17">
            <a:extLst>
              <a:ext uri="{FF2B5EF4-FFF2-40B4-BE49-F238E27FC236}">
                <a16:creationId xmlns:a16="http://schemas.microsoft.com/office/drawing/2014/main" id="{58F549A7-CA79-4040-A53E-7A761974095A}"/>
              </a:ext>
            </a:extLst>
          </p:cNvPr>
          <p:cNvSpPr/>
          <p:nvPr/>
        </p:nvSpPr>
        <p:spPr>
          <a:xfrm>
            <a:off x="1433923" y="3768942"/>
            <a:ext cx="308556" cy="3085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0" name="Rectangle 130">
            <a:extLst>
              <a:ext uri="{FF2B5EF4-FFF2-40B4-BE49-F238E27FC236}">
                <a16:creationId xmlns:a16="http://schemas.microsoft.com/office/drawing/2014/main" id="{7E715924-CF02-459E-B0F2-183E0AB7EAE7}"/>
              </a:ext>
            </a:extLst>
          </p:cNvPr>
          <p:cNvSpPr/>
          <p:nvPr/>
        </p:nvSpPr>
        <p:spPr>
          <a:xfrm>
            <a:off x="9369392" y="3771932"/>
            <a:ext cx="300884" cy="302250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1" name="Isosceles Triangle 8">
            <a:extLst>
              <a:ext uri="{FF2B5EF4-FFF2-40B4-BE49-F238E27FC236}">
                <a16:creationId xmlns:a16="http://schemas.microsoft.com/office/drawing/2014/main" id="{D2B20B8E-C01F-47EC-96BA-34512DE3F26C}"/>
              </a:ext>
            </a:extLst>
          </p:cNvPr>
          <p:cNvSpPr/>
          <p:nvPr/>
        </p:nvSpPr>
        <p:spPr>
          <a:xfrm rot="16200000">
            <a:off x="7391118" y="3754419"/>
            <a:ext cx="277302" cy="330617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82" name="Donut 39">
            <a:extLst>
              <a:ext uri="{FF2B5EF4-FFF2-40B4-BE49-F238E27FC236}">
                <a16:creationId xmlns:a16="http://schemas.microsoft.com/office/drawing/2014/main" id="{0295DA66-EC3F-4915-A891-BF6BC9115E09}"/>
              </a:ext>
            </a:extLst>
          </p:cNvPr>
          <p:cNvSpPr/>
          <p:nvPr/>
        </p:nvSpPr>
        <p:spPr>
          <a:xfrm>
            <a:off x="5372715" y="3746825"/>
            <a:ext cx="359332" cy="3593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DFCC44B-D756-4AAD-81E7-5DC25ECA1F71}"/>
              </a:ext>
            </a:extLst>
          </p:cNvPr>
          <p:cNvGrpSpPr/>
          <p:nvPr/>
        </p:nvGrpSpPr>
        <p:grpSpPr>
          <a:xfrm>
            <a:off x="3220998" y="2327817"/>
            <a:ext cx="1819574" cy="553999"/>
            <a:chOff x="877949" y="3646109"/>
            <a:chExt cx="1353701" cy="553999"/>
          </a:xfrm>
          <a:noFill/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D442762-F01B-43DF-82DE-A85A44EE3F45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Step 2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3773B92-BC9E-4E29-AA6A-E0D6A22E339A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Hue Value Saturation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38518BF-5C3A-463F-9431-EAE5E0EFA20D}"/>
              </a:ext>
            </a:extLst>
          </p:cNvPr>
          <p:cNvGrpSpPr/>
          <p:nvPr/>
        </p:nvGrpSpPr>
        <p:grpSpPr>
          <a:xfrm>
            <a:off x="1219506" y="4708383"/>
            <a:ext cx="1819574" cy="738665"/>
            <a:chOff x="877949" y="3646109"/>
            <a:chExt cx="1353701" cy="738665"/>
          </a:xfrm>
          <a:noFill/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DB0068A-4F15-435F-8538-746F04F64805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Step 1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04D0CE8-4432-4F6D-BA8C-1CA7C025E68B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Convert image to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GrayScale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5C71329-FEFD-45DC-A1FF-C799F83BEDF2}"/>
              </a:ext>
            </a:extLst>
          </p:cNvPr>
          <p:cNvGrpSpPr/>
          <p:nvPr/>
        </p:nvGrpSpPr>
        <p:grpSpPr>
          <a:xfrm>
            <a:off x="5187904" y="4708383"/>
            <a:ext cx="1819574" cy="553999"/>
            <a:chOff x="877949" y="3646109"/>
            <a:chExt cx="1353701" cy="553999"/>
          </a:xfrm>
          <a:noFill/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53CFF4A-D371-43BB-9FF1-88EE695C881F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Step 3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47437AA-B7D3-4593-B619-DC75955E73D1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Guassian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Blur Filter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D7147FE-5832-41E5-AA20-EB21F11FEDEF}"/>
              </a:ext>
            </a:extLst>
          </p:cNvPr>
          <p:cNvGrpSpPr/>
          <p:nvPr/>
        </p:nvGrpSpPr>
        <p:grpSpPr>
          <a:xfrm>
            <a:off x="7059382" y="2328116"/>
            <a:ext cx="1819574" cy="553999"/>
            <a:chOff x="877949" y="3646109"/>
            <a:chExt cx="1353701" cy="553999"/>
          </a:xfrm>
          <a:noFill/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E442DC-05F1-40C2-B6B6-F2C95F6EB292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Step 4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542FCAC-B79F-4AEB-9197-69530401A278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Canny Edge Detection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8" name="Group 19">
            <a:extLst>
              <a:ext uri="{FF2B5EF4-FFF2-40B4-BE49-F238E27FC236}">
                <a16:creationId xmlns:a16="http://schemas.microsoft.com/office/drawing/2014/main" id="{CF53DA43-9311-4445-BAB0-BE91697C7160}"/>
              </a:ext>
            </a:extLst>
          </p:cNvPr>
          <p:cNvGrpSpPr/>
          <p:nvPr/>
        </p:nvGrpSpPr>
        <p:grpSpPr>
          <a:xfrm>
            <a:off x="9156304" y="4708383"/>
            <a:ext cx="1819574" cy="553999"/>
            <a:chOff x="877949" y="3646109"/>
            <a:chExt cx="1353701" cy="553999"/>
          </a:xfrm>
          <a:noFill/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597E9AE-085E-461B-8309-13D2DE5D42E9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Step 5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BA99109-C598-4B6E-AC50-C26516A33043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Hough lines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101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084E4B-5F7E-4B0D-9538-D7ABEB183593}"/>
              </a:ext>
            </a:extLst>
          </p:cNvPr>
          <p:cNvSpPr/>
          <p:nvPr/>
        </p:nvSpPr>
        <p:spPr>
          <a:xfrm>
            <a:off x="7857460" y="1"/>
            <a:ext cx="4334539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857460" y="2629120"/>
            <a:ext cx="433453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DEMO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906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084E4B-5F7E-4B0D-9538-D7ABEB183593}"/>
              </a:ext>
            </a:extLst>
          </p:cNvPr>
          <p:cNvSpPr/>
          <p:nvPr/>
        </p:nvSpPr>
        <p:spPr>
          <a:xfrm>
            <a:off x="7857460" y="1"/>
            <a:ext cx="4334539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857460" y="2629120"/>
            <a:ext cx="433453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529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" b="312"/>
          <a:stretch>
            <a:fillRect/>
          </a:stretch>
        </p:blipFill>
        <p:spPr>
          <a:xfrm>
            <a:off x="2050918" y="1153641"/>
            <a:ext cx="7847180" cy="4414039"/>
          </a:xfrm>
        </p:spPr>
      </p:pic>
    </p:spTree>
    <p:extLst>
      <p:ext uri="{BB962C8B-B14F-4D97-AF65-F5344CB8AC3E}">
        <p14:creationId xmlns:p14="http://schemas.microsoft.com/office/powerpoint/2010/main" val="1654260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0313" y="290635"/>
            <a:ext cx="56972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Outline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4B3717-B43B-4563-B085-3715CBD058DC}"/>
              </a:ext>
            </a:extLst>
          </p:cNvPr>
          <p:cNvGrpSpPr/>
          <p:nvPr/>
        </p:nvGrpSpPr>
        <p:grpSpPr>
          <a:xfrm>
            <a:off x="6487236" y="1084188"/>
            <a:ext cx="5440021" cy="646331"/>
            <a:chOff x="5819650" y="1666120"/>
            <a:chExt cx="5440021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Introduction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473160" y="2027262"/>
            <a:ext cx="5440021" cy="646331"/>
            <a:chOff x="5819650" y="1666120"/>
            <a:chExt cx="5440021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781492-1FA1-4EE9-87A1-4997D4F01DB5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Problem Statement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CCAEFD-940F-43AD-B138-7AC7983A258D}"/>
              </a:ext>
            </a:extLst>
          </p:cNvPr>
          <p:cNvGrpSpPr/>
          <p:nvPr/>
        </p:nvGrpSpPr>
        <p:grpSpPr>
          <a:xfrm>
            <a:off x="6487236" y="2889066"/>
            <a:ext cx="5440021" cy="646331"/>
            <a:chOff x="5819650" y="1666120"/>
            <a:chExt cx="5440021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876439-7B60-4359-8451-3F9EFA3D510C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Literature Review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5A42A5-241B-4616-801A-0591A81C946B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487236" y="3732930"/>
            <a:ext cx="5503503" cy="923330"/>
            <a:chOff x="5819650" y="1666120"/>
            <a:chExt cx="5440021" cy="88591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E57309-26D6-4654-9A76-C1BC37CCD6E7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88591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Proposed Solution Approach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487236" y="4764892"/>
            <a:ext cx="5503503" cy="646331"/>
            <a:chOff x="5819650" y="1666120"/>
            <a:chExt cx="5440021" cy="62013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9E57309-26D6-4654-9A76-C1BC37CCD6E7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48725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Implementation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2013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487236" y="5531845"/>
            <a:ext cx="5503503" cy="646331"/>
            <a:chOff x="5819650" y="1666120"/>
            <a:chExt cx="5440021" cy="62013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E57309-26D6-4654-9A76-C1BC37CCD6E7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48725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Final Product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2013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06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9438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847907" y="2839121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Introduction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839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9921" y="2407920"/>
            <a:ext cx="5618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cs typeface="Arial" pitchFamily="34" charset="0"/>
              </a:rPr>
              <a:t>Our project is Lane Detection in self driving cars. It automatically detects road lanes.</a:t>
            </a:r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F1E0CE-93C9-47B4-992E-2B88D78DFE7A}"/>
              </a:ext>
            </a:extLst>
          </p:cNvPr>
          <p:cNvSpPr txBox="1">
            <a:spLocks/>
          </p:cNvSpPr>
          <p:nvPr/>
        </p:nvSpPr>
        <p:spPr>
          <a:xfrm>
            <a:off x="6096000" y="206691"/>
            <a:ext cx="5393427" cy="17522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19647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847907" y="2839121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Problem Statement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21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9921" y="2407920"/>
            <a:ext cx="5618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cs typeface="Arial" pitchFamily="34" charset="0"/>
              </a:rPr>
              <a:t>We use our eyes to decide where to go, the lanes on the road act as a reference and helps us decide where to steer the vehicle.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F1E0CE-93C9-47B4-992E-2B88D78DFE7A}"/>
              </a:ext>
            </a:extLst>
          </p:cNvPr>
          <p:cNvSpPr txBox="1">
            <a:spLocks/>
          </p:cNvSpPr>
          <p:nvPr/>
        </p:nvSpPr>
        <p:spPr>
          <a:xfrm>
            <a:off x="6096000" y="206691"/>
            <a:ext cx="5393427" cy="17522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211876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4E2166-07C3-40E4-865A-B84973C4D6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E2E544-CBAB-4131-A323-A45470337F22}"/>
              </a:ext>
            </a:extLst>
          </p:cNvPr>
          <p:cNvGrpSpPr/>
          <p:nvPr/>
        </p:nvGrpSpPr>
        <p:grpSpPr>
          <a:xfrm>
            <a:off x="8317149" y="1752616"/>
            <a:ext cx="3205576" cy="5105385"/>
            <a:chOff x="8317149" y="1752616"/>
            <a:chExt cx="3205576" cy="510538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08CE27-58F1-4421-838E-21088E66BC98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DED767-5BC4-446A-B8DF-0C1BFD3F47C6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C032A3-77BC-4F19-9BC9-0CBF46F0ABDE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F89257-34A4-4A29-8F51-B7CA1C42258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A99BE3-E43D-4B4E-8F20-953CDDEAD264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751253-36A2-4625-BA27-4C6EBDEE627D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A23305-9D33-4FCD-A7CF-688F59C3C824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DA5628-8735-4E85-980C-093835A717E5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D5626E-06A4-4BB2-9CB0-937CF8E6F6C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AB5F03-6A11-4767-AD16-E4F999D576D0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AD990DD-E1D9-4F5E-ABFF-87B23D0669F6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59B0F52-F70A-46CF-8E48-8972B3F27C26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0157F0-9480-4753-BD7F-2CFEE8276DF7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6EAB684-6D81-4813-BEC1-DC6617165660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14244C1-0360-4B35-87E7-B575762441A7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F9A0E55-7826-475A-B18F-2AEA43F6145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A4346B5-F365-4DF3-9D5F-45FFAF3956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610D78-F3DB-4C7A-A3FE-B7E941E7E19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22ECF1D-98B4-40C2-82F4-996A27DDDFD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149687-B31B-4962-969C-7E2724D793E1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9B438C-84D2-49FD-8DA5-A791E7415B57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CBFA0A-7779-49AE-AABD-0CBC0B95A849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8C00CC-2DB5-41C7-9C01-1A5AA31AEFF9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905853-5CC7-4A82-AEF2-7D7FE9B6AD38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1D624B-958F-4A2F-A86E-3BA146052051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9E70A-55EE-41DA-82F2-923101E0456E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0F30FD-F4D3-45D5-AF72-35602DEB4ECD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94F277-B7E4-4EBB-B0E0-19BE54B691E2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9237F6-B5C1-42DF-9FF1-E6DD3CA20992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9C2185-0927-4A01-92E6-B53CED5E2318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2"/>
          </p:nvPr>
        </p:nvSpPr>
        <p:spPr/>
      </p:sp>
      <p:pic>
        <p:nvPicPr>
          <p:cNvPr id="1026" name="Picture 2" descr="https://cdn-images-1.medium.com/max/1000/1*ajeU5dL2rykLz03Dqn_y4Q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" y="-1"/>
            <a:ext cx="12175083" cy="684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985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4E2166-07C3-40E4-865A-B84973C4D6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E2E544-CBAB-4131-A323-A45470337F22}"/>
              </a:ext>
            </a:extLst>
          </p:cNvPr>
          <p:cNvGrpSpPr/>
          <p:nvPr/>
        </p:nvGrpSpPr>
        <p:grpSpPr>
          <a:xfrm>
            <a:off x="8317149" y="1752616"/>
            <a:ext cx="3205576" cy="5105385"/>
            <a:chOff x="8317149" y="1752616"/>
            <a:chExt cx="3205576" cy="510538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08CE27-58F1-4421-838E-21088E66BC98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DED767-5BC4-446A-B8DF-0C1BFD3F47C6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C032A3-77BC-4F19-9BC9-0CBF46F0ABDE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F89257-34A4-4A29-8F51-B7CA1C42258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A99BE3-E43D-4B4E-8F20-953CDDEAD264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751253-36A2-4625-BA27-4C6EBDEE627D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A23305-9D33-4FCD-A7CF-688F59C3C824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DA5628-8735-4E85-980C-093835A717E5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D5626E-06A4-4BB2-9CB0-937CF8E6F6C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AB5F03-6A11-4767-AD16-E4F999D576D0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AD990DD-E1D9-4F5E-ABFF-87B23D0669F6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59B0F52-F70A-46CF-8E48-8972B3F27C26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0157F0-9480-4753-BD7F-2CFEE8276DF7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6EAB684-6D81-4813-BEC1-DC6617165660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14244C1-0360-4B35-87E7-B575762441A7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F9A0E55-7826-475A-B18F-2AEA43F6145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A4346B5-F365-4DF3-9D5F-45FFAF3956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610D78-F3DB-4C7A-A3FE-B7E941E7E19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22ECF1D-98B4-40C2-82F4-996A27DDDFD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149687-B31B-4962-969C-7E2724D793E1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9B438C-84D2-49FD-8DA5-A791E7415B57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CBFA0A-7779-49AE-AABD-0CBC0B95A849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8C00CC-2DB5-41C7-9C01-1A5AA31AEFF9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905853-5CC7-4A82-AEF2-7D7FE9B6AD38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1D624B-958F-4A2F-A86E-3BA146052051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9E70A-55EE-41DA-82F2-923101E0456E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0F30FD-F4D3-45D5-AF72-35602DEB4ECD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94F277-B7E4-4EBB-B0E0-19BE54B691E2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9237F6-B5C1-42DF-9FF1-E6DD3CA20992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9C2185-0927-4A01-92E6-B53CED5E2318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2"/>
          </p:nvPr>
        </p:nvSpPr>
        <p:spPr/>
      </p:sp>
      <p:pic>
        <p:nvPicPr>
          <p:cNvPr id="2050" name="Picture 2" descr="https://cdn-images-1.medium.com/max/1000/1*u5tOT8-CaEkacEVioqQSR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12" y="-1942"/>
            <a:ext cx="12212511" cy="686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459531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4889</TotalTime>
  <Words>319</Words>
  <Application>Microsoft Macintosh PowerPoint</Application>
  <PresentationFormat>Widescreen</PresentationFormat>
  <Paragraphs>77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Raeed Asif</cp:lastModifiedBy>
  <cp:revision>244</cp:revision>
  <dcterms:created xsi:type="dcterms:W3CDTF">2018-04-24T17:14:44Z</dcterms:created>
  <dcterms:modified xsi:type="dcterms:W3CDTF">2019-05-13T08:38:04Z</dcterms:modified>
</cp:coreProperties>
</file>